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70" r:id="rId10"/>
    <p:sldId id="266" r:id="rId11"/>
    <p:sldId id="278" r:id="rId12"/>
    <p:sldId id="275" r:id="rId13"/>
    <p:sldId id="276" r:id="rId14"/>
    <p:sldId id="277" r:id="rId15"/>
    <p:sldId id="274" r:id="rId16"/>
    <p:sldId id="267" r:id="rId17"/>
    <p:sldId id="273" r:id="rId18"/>
    <p:sldId id="269" r:id="rId19"/>
    <p:sldId id="271" r:id="rId20"/>
    <p:sldId id="268" r:id="rId21"/>
    <p:sldId id="272" r:id="rId22"/>
    <p:sldId id="27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9900"/>
    <a:srgbClr val="134D26"/>
    <a:srgbClr val="FFFF00"/>
    <a:srgbClr val="008000"/>
    <a:srgbClr val="CC0099"/>
    <a:srgbClr val="561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Опрос студентов о образовательном кредите в Аграрном колледже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да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Собираетесь ли вы поступать куда либо учиться после колледжа</c:v>
                </c:pt>
                <c:pt idx="1">
                  <c:v>На платной основе</c:v>
                </c:pt>
                <c:pt idx="2">
                  <c:v>Если у вас шанс попасть на бюджет</c:v>
                </c:pt>
                <c:pt idx="3">
                  <c:v>Слышали вы о образовательном кредите</c:v>
                </c:pt>
                <c:pt idx="4">
                  <c:v>Заинтересовал ли он вас</c:v>
                </c:pt>
                <c:pt idx="5">
                  <c:v>Воспользовались бы в для обучения образовательным кредитом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63</c:v>
                </c:pt>
                <c:pt idx="1">
                  <c:v>38</c:v>
                </c:pt>
                <c:pt idx="2">
                  <c:v>25</c:v>
                </c:pt>
                <c:pt idx="3">
                  <c:v>22</c:v>
                </c:pt>
                <c:pt idx="4">
                  <c:v>15</c:v>
                </c:pt>
                <c:pt idx="5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Собираетесь ли вы поступать куда либо учиться после колледжа</c:v>
                </c:pt>
                <c:pt idx="1">
                  <c:v>На платной основе</c:v>
                </c:pt>
                <c:pt idx="2">
                  <c:v>Если у вас шанс попасть на бюджет</c:v>
                </c:pt>
                <c:pt idx="3">
                  <c:v>Слышали вы о образовательном кредите</c:v>
                </c:pt>
                <c:pt idx="4">
                  <c:v>Заинтересовал ли он вас</c:v>
                </c:pt>
                <c:pt idx="5">
                  <c:v>Воспользовались бы в для обучения образовательным кредитом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29</c:v>
                </c:pt>
                <c:pt idx="1">
                  <c:v>54</c:v>
                </c:pt>
                <c:pt idx="2">
                  <c:v>18</c:v>
                </c:pt>
                <c:pt idx="3">
                  <c:v>70</c:v>
                </c:pt>
                <c:pt idx="4">
                  <c:v>77</c:v>
                </c:pt>
                <c:pt idx="5">
                  <c:v>74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50\50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Лист1!$A$2:$A$7</c:f>
              <c:strCache>
                <c:ptCount val="6"/>
                <c:pt idx="0">
                  <c:v>Собираетесь ли вы поступать куда либо учиться после колледжа</c:v>
                </c:pt>
                <c:pt idx="1">
                  <c:v>На платной основе</c:v>
                </c:pt>
                <c:pt idx="2">
                  <c:v>Если у вас шанс попасть на бюджет</c:v>
                </c:pt>
                <c:pt idx="3">
                  <c:v>Слышали вы о образовательном кредите</c:v>
                </c:pt>
                <c:pt idx="4">
                  <c:v>Заинтересовал ли он вас</c:v>
                </c:pt>
                <c:pt idx="5">
                  <c:v>Воспользовались бы в для обучения образовательным кредитом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2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912760"/>
        <c:axId val="179913144"/>
      </c:barChart>
      <c:catAx>
        <c:axId val="179912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913144"/>
        <c:crosses val="autoZero"/>
        <c:auto val="1"/>
        <c:lblAlgn val="ctr"/>
        <c:lblOffset val="100"/>
        <c:noMultiLvlLbl val="0"/>
      </c:catAx>
      <c:valAx>
        <c:axId val="179913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91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E3BB7-B946-4E91-8188-B0ECB809B5CB}" type="datetimeFigureOut">
              <a:rPr lang="ru-RU" smtClean="0"/>
              <a:t>28.10.2019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16B7F-9B04-49EC-ACB2-8D1C533AE8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438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16B7F-9B04-49EC-ACB2-8D1C533AE89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6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04800" y="3733800"/>
            <a:ext cx="103632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04800" y="4419600"/>
            <a:ext cx="10363200" cy="685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192117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904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1295400"/>
            <a:ext cx="2438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22400" y="1295400"/>
            <a:ext cx="71120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207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4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525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22400" y="2057400"/>
            <a:ext cx="4775200" cy="464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400800" y="2057400"/>
            <a:ext cx="4775200" cy="464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0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1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145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75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981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22378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1295401"/>
            <a:ext cx="97536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2057400"/>
            <a:ext cx="9753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402954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1748" y="2432035"/>
            <a:ext cx="9144000" cy="20093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2028825"/>
            <a:ext cx="8086725" cy="454342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lope"/>
          </a:sp3d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ИССЛЕДОВАТЕЛЬСКАЯ </a:t>
            </a:r>
            <a:r>
              <a:rPr lang="ru-RU" sz="36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РАБОТА </a:t>
            </a:r>
          </a:p>
          <a:p>
            <a:pPr algn="ctr"/>
            <a:r>
              <a:rPr lang="ru-RU" sz="29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sz="29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тему</a:t>
            </a:r>
            <a:r>
              <a:rPr lang="ru-RU" sz="29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9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«Образовательный кредит в наше время»</a:t>
            </a:r>
          </a:p>
          <a:p>
            <a:pPr algn="r"/>
            <a:r>
              <a:rPr lang="ru-RU" sz="29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/>
            </a:r>
            <a:br>
              <a:rPr lang="ru-RU" sz="29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Авторы: студенты </a:t>
            </a:r>
            <a:r>
              <a:rPr lang="ru-RU" sz="22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4 </a:t>
            </a:r>
            <a:r>
              <a:rPr lang="ru-RU" sz="22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курса ГБПОУ СО КАК</a:t>
            </a:r>
          </a:p>
          <a:p>
            <a:pPr algn="r"/>
            <a:r>
              <a:rPr lang="ru-RU" sz="19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Тарганова Карина </a:t>
            </a:r>
          </a:p>
          <a:p>
            <a:pPr algn="r"/>
            <a:r>
              <a:rPr lang="ru-RU" sz="19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Малухина Анастасия </a:t>
            </a:r>
          </a:p>
          <a:p>
            <a:pPr algn="r"/>
            <a:r>
              <a:rPr lang="ru-RU" sz="19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Хузина Диана </a:t>
            </a:r>
          </a:p>
          <a:p>
            <a:pPr algn="r"/>
            <a:r>
              <a:rPr lang="ru-RU" sz="19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Ионова Маргарита</a:t>
            </a:r>
          </a:p>
          <a:p>
            <a:pPr algn="r"/>
            <a:r>
              <a:rPr lang="ru-RU" sz="22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Преподаватель:</a:t>
            </a: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9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+mj-ea"/>
                <a:cs typeface="Times New Roman" panose="02020603050405020304" pitchFamily="18" charset="0"/>
              </a:rPr>
              <a:t>Михайлова Инга Валерьевна</a:t>
            </a:r>
          </a:p>
          <a:p>
            <a:pPr algn="ctr"/>
            <a:endParaRPr lang="ru-RU" sz="7000" b="1" dirty="0" smtClean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64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87963">
            <a:off x="305623" y="3698012"/>
            <a:ext cx="2286666" cy="1688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6" y="334108"/>
            <a:ext cx="10519994" cy="12660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Проблемы становления </a:t>
            </a:r>
            <a:r>
              <a:rPr lang="ru-RU" sz="3600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системы образовательного кредитования в 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России:</a:t>
            </a:r>
            <a:endParaRPr lang="ru-RU" sz="36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5974" y="1728788"/>
            <a:ext cx="9686925" cy="4643438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Ограниченное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количество учебных заведений, с которыми у банков-участников государственной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программы, субсидирования заключены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соответствующие соглашения (всего более 130 образовательных учреждений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Высокие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процентные ставки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банках, которые не являются участниками государственной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программы; </a:t>
            </a:r>
          </a:p>
          <a:p>
            <a:pPr marL="0" indent="0">
              <a:buNone/>
            </a:pPr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Банки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не в полной мере осознают перспективы этой формы кредитования, как основы для привлечения надежной клиентской базы на длительный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срок;</a:t>
            </a:r>
          </a:p>
          <a:p>
            <a:pPr marL="0" indent="0">
              <a:buNone/>
            </a:pP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Использование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образовательного кредита повышает финансовые риски обучающихся, связанные с правильностью выбора учебного заведения и </a:t>
            </a:r>
            <a:endParaRPr lang="ru-RU" sz="28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   будущей специальности.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7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988" y="3028950"/>
            <a:ext cx="3273715" cy="403758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203867">
            <a:off x="215286" y="1849912"/>
            <a:ext cx="3016658" cy="33296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Проведем сравнительный анализ условий предоставления образовательного кредита среди ведущих банков страны</a:t>
            </a:r>
            <a:endParaRPr lang="ru-RU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766" y="2854327"/>
            <a:ext cx="4503408" cy="3624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347776">
            <a:off x="1075308" y="3155832"/>
            <a:ext cx="4816257" cy="373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5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229" y="2079092"/>
            <a:ext cx="3184726" cy="369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209551"/>
            <a:ext cx="9753600" cy="779463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Образовательный кредит от ВТБ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054" y="1271588"/>
            <a:ext cx="8779196" cy="5062537"/>
          </a:xfrm>
        </p:spPr>
        <p:txBody>
          <a:bodyPr/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Процентная ставка - 13–16%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годовых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Минимальный взнос собственных средств по программе не ограничен, максимальный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50%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кредита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тыс. до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3,5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–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3 до 5 лет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озраст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25 до 50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умма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кредита со счета клиента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перечисляется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счет образовательного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учреждения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момент кредит на образование в ВТБ не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предоставляется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580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85249">
            <a:off x="7480444" y="2009437"/>
            <a:ext cx="4216107" cy="2418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8126"/>
            <a:ext cx="9753600" cy="779463"/>
          </a:xfrm>
        </p:spPr>
        <p:txBody>
          <a:bodyPr/>
          <a:lstStyle/>
          <a:p>
            <a:r>
              <a:rPr lang="ru-RU" sz="40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Образовательный кредит Почта Банка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550" y="1385888"/>
            <a:ext cx="7978775" cy="5319712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кредитования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«Знания сила»</a:t>
            </a:r>
          </a:p>
          <a:p>
            <a:pPr marL="0" indent="0">
              <a:buNone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defTabSz="357188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Сумма кредита – до 2 000 000 рублей;</a:t>
            </a:r>
          </a:p>
          <a:p>
            <a:pPr marL="0" indent="0" defTabSz="357188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Срок кредита – до 150 месяцев (12,5 лет);</a:t>
            </a:r>
          </a:p>
          <a:p>
            <a:pPr marL="185738" indent="-185738" defTabSz="714375"/>
            <a:r>
              <a:rPr lang="ru-RU" sz="2800" dirty="0">
                <a:solidFill>
                  <a:srgbClr val="4147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Ставка – 9,9% </a:t>
            </a:r>
            <a:r>
              <a:rPr lang="ru-RU" sz="2800" dirty="0" smtClean="0">
                <a:solidFill>
                  <a:srgbClr val="4147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годовых;</a:t>
            </a:r>
            <a:endParaRPr lang="ru-RU" sz="28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1463" indent="-271463" defTabSz="357188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• Возраст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18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лет; </a:t>
            </a:r>
          </a:p>
          <a:p>
            <a:pPr marL="185738" indent="-185738" defTabSz="357188"/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последнем месте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от  </a:t>
            </a:r>
          </a:p>
          <a:p>
            <a:pPr marL="0" indent="0" defTabSz="357188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месяцев.</a:t>
            </a:r>
          </a:p>
          <a:p>
            <a:pPr marL="0" indent="0" defTabSz="357188">
              <a:buNone/>
            </a:pPr>
            <a:endParaRPr lang="ru-RU" sz="24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6447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250" y="195264"/>
            <a:ext cx="9753600" cy="779463"/>
          </a:xfrm>
        </p:spPr>
        <p:txBody>
          <a:bodyPr/>
          <a:lstStyle/>
          <a:p>
            <a:r>
              <a:rPr lang="ru-RU" sz="36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Условия образовательного кредита от </a:t>
            </a:r>
            <a:r>
              <a:rPr lang="ru-RU" sz="3600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Россельхозбанк</a:t>
            </a:r>
            <a:endParaRPr lang="ru-RU" sz="3600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40665">
            <a:off x="7744618" y="1727198"/>
            <a:ext cx="3548063" cy="473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71475" y="1928813"/>
            <a:ext cx="7872413" cy="3586162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Сумма кредита - до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 тыс.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рублей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кредита - до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лет; 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Процентная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ставка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 до 18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годовых;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отказе заёмщика от страхования процентная ставка может быть увеличена.</a:t>
            </a:r>
            <a:endParaRPr lang="ru-RU" sz="2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5265">
            <a:off x="7913190" y="3966135"/>
            <a:ext cx="3610973" cy="2233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550" y="209551"/>
            <a:ext cx="11222038" cy="779463"/>
          </a:xfrm>
        </p:spPr>
        <p:txBody>
          <a:bodyPr/>
          <a:lstStyle/>
          <a:p>
            <a:r>
              <a:rPr lang="ru-RU" sz="3200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Образовательный кредит с государственной поддержкой для студентов на примере  ПАО Сбербанк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550" y="1971675"/>
            <a:ext cx="10264776" cy="450056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Заголовки)"/>
                <a:ea typeface="Times New Roman" panose="02020603050405020304" pitchFamily="18" charset="0"/>
              </a:rPr>
              <a:t>Сумма кредита 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Заголовки)"/>
                <a:ea typeface="Times New Roman" panose="02020603050405020304" pitchFamily="18" charset="0"/>
              </a:rPr>
              <a:t>– до 100% от стоимости 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Заголовки)"/>
                <a:ea typeface="Times New Roman" panose="02020603050405020304" pitchFamily="18" charset="0"/>
              </a:rPr>
              <a:t>обучения;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Заголовки)"/>
                <a:ea typeface="Times New Roman" panose="02020603050405020304" pitchFamily="18" charset="0"/>
              </a:rPr>
              <a:t>Проценты – от 7.5% годовых;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Заголовки)"/>
                <a:ea typeface="Times New Roman" panose="02020603050405020304" pitchFamily="18" charset="0"/>
              </a:rPr>
              <a:t>Срок кредита – период обучения +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Заголовки)"/>
                <a:ea typeface="Times New Roman" panose="02020603050405020304" pitchFamily="18" charset="0"/>
              </a:rPr>
              <a:t>10 лет;</a:t>
            </a: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Заголовки)"/>
                <a:ea typeface="Times New Roman" panose="02020603050405020304" pitchFamily="18" charset="0"/>
              </a:rPr>
              <a:t>Не требуется обеспечение;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Заголовки)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Заголовки)"/>
                <a:ea typeface="Times New Roman" panose="02020603050405020304" pitchFamily="18" charset="0"/>
              </a:rPr>
              <a:t>Без комиссии;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Заголовки)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Заголовки)"/>
                <a:ea typeface="Times New Roman" panose="02020603050405020304" pitchFamily="18" charset="0"/>
              </a:rPr>
              <a:t>Нет ограничений по форме обучения.</a:t>
            </a:r>
          </a:p>
          <a:p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44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54" y="3948112"/>
            <a:ext cx="4200525" cy="250031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838" y="438151"/>
            <a:ext cx="11264899" cy="1347787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Times New Roman" panose="02020603050405020304" pitchFamily="18" charset="0"/>
                <a:cs typeface="Times New Roman" panose="02020603050405020304" pitchFamily="18" charset="0"/>
              </a:rPr>
              <a:t>Исходя из произведенного анализа по расчету кредита на примере ПАО Сбербанк, получаем следующие данные:</a:t>
            </a:r>
            <a:r>
              <a:rPr lang="ru-RU" sz="3200" dirty="0" smtClean="0">
                <a:effectLst/>
                <a:latin typeface="Microsoft Sans Serif (Основной текст)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/>
                <a:latin typeface="Microsoft Sans Serif (Основной текст)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Microsoft Sans Serif (Основной текст)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5963"/>
            <a:ext cx="11158537" cy="4462462"/>
          </a:xfrm>
        </p:spPr>
        <p:txBody>
          <a:bodyPr/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Стоимость кредита: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500 000.00 руб.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кредитования: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мес.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ставка годовых:  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7.5 %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(мы взяли 12 % - средняя)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Ежемесячный платеж: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11 180.35 руб.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переплата: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170 827.49 руб.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Процент переплаты:	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34.17%</a:t>
            </a:r>
          </a:p>
          <a:p>
            <a:endParaRPr lang="ru-RU" sz="2400" dirty="0" smtClean="0"/>
          </a:p>
          <a:p>
            <a:pPr marL="0" lvl="0" indent="0">
              <a:buNone/>
            </a:pPr>
            <a:r>
              <a:rPr lang="ru-RU" sz="2400" dirty="0">
                <a:solidFill>
                  <a:srgbClr val="4D4D4D"/>
                </a:solidFill>
                <a:effectLst>
                  <a:glow rad="101600">
                    <a:srgbClr val="AFB1E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ПОЛНАЯ СТОИМОСТЬ КРЕДИТА 670 827.49 РУБЛЕЙ</a:t>
            </a:r>
          </a:p>
          <a:p>
            <a:pPr marL="0" indent="0">
              <a:buNone/>
            </a:pPr>
            <a:endParaRPr lang="ru-RU" sz="2400" b="0" cap="all" dirty="0" smtClean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Condensed"/>
            </a:endParaRPr>
          </a:p>
          <a:p>
            <a:pPr marL="0" indent="0">
              <a:buNone/>
            </a:pPr>
            <a:r>
              <a:rPr lang="ru-RU" sz="1800" dirty="0" smtClean="0">
                <a:effectLst/>
              </a:rPr>
              <a:t/>
            </a:r>
            <a:br>
              <a:rPr lang="ru-RU" sz="1800" dirty="0" smtClean="0">
                <a:effectLst/>
              </a:rPr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3188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333" y="414338"/>
            <a:ext cx="11302553" cy="946151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/>
              </a:rPr>
              <a:t>Соотношение процентов и основного долга </a:t>
            </a:r>
            <a:br>
              <a:rPr lang="ru-RU" sz="36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/>
              </a:rPr>
            </a:br>
            <a:r>
              <a:rPr lang="ru-RU" sz="36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/>
              </a:rPr>
              <a:t>в ежемесячных  платежах</a:t>
            </a:r>
            <a:endParaRPr lang="ru-RU" sz="36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Объект 30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83" t="30481" r="13759" b="9308"/>
          <a:stretch/>
        </p:blipFill>
        <p:spPr>
          <a:xfrm>
            <a:off x="370334" y="1528763"/>
            <a:ext cx="11302553" cy="512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6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48613">
            <a:off x="326947" y="3078535"/>
            <a:ext cx="3432332" cy="233117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363" y="309563"/>
            <a:ext cx="9753600" cy="779463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 сравнительного анализа:</a:t>
            </a:r>
            <a:endParaRPr lang="ru-RU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7575" y="1600199"/>
            <a:ext cx="8386763" cy="4086403"/>
          </a:xfrm>
        </p:spPr>
        <p:txBody>
          <a:bodyPr/>
          <a:lstStyle/>
          <a:p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на образование от Сбербанка на сегодня самый выгодный вариант оплаты обучения;</a:t>
            </a:r>
          </a:p>
          <a:p>
            <a:pPr marL="0" indent="0">
              <a:buNone/>
            </a:pPr>
            <a:endParaRPr lang="ru-RU" sz="12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rgbClr val="0E0F8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</a:t>
            </a:r>
            <a:r>
              <a:rPr lang="ru-RU" sz="2400" dirty="0">
                <a:solidFill>
                  <a:srgbClr val="0E0F8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Сбербанк имеет право выдавать </a:t>
            </a:r>
            <a:r>
              <a:rPr lang="ru-RU" sz="2400" dirty="0" smtClean="0">
                <a:solidFill>
                  <a:srgbClr val="0E0F83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</a:t>
            </a:r>
            <a:r>
              <a:rPr lang="ru-RU" sz="24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государственной поддержкой;</a:t>
            </a:r>
          </a:p>
          <a:p>
            <a:pPr marL="0" indent="0">
              <a:buNone/>
            </a:pPr>
            <a:endParaRPr lang="ru-RU" sz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счет бюджетных средств компенсируется процентная ставка по кредиту, сохраняя доступность и выгодность кредитования;</a:t>
            </a:r>
          </a:p>
          <a:p>
            <a:pPr marL="0" indent="0">
              <a:buNone/>
            </a:pPr>
            <a:endParaRPr lang="ru-RU" sz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Именно по этой причине многие студенты, нуждающиеся в деньгах на образование обращаются в Сбербанк.</a:t>
            </a:r>
          </a:p>
        </p:txBody>
      </p:sp>
    </p:spTree>
    <p:extLst>
      <p:ext uri="{BB962C8B-B14F-4D97-AF65-F5344CB8AC3E}">
        <p14:creationId xmlns:p14="http://schemas.microsoft.com/office/powerpoint/2010/main" val="217531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68" y="1189831"/>
            <a:ext cx="6779419" cy="40958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35278"/>
          <a:stretch/>
        </p:blipFill>
        <p:spPr>
          <a:xfrm rot="20785444">
            <a:off x="2069026" y="3192919"/>
            <a:ext cx="2791379" cy="31390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8" y="510381"/>
            <a:ext cx="11165682" cy="779463"/>
          </a:xfrm>
        </p:spPr>
        <p:txBody>
          <a:bodyPr/>
          <a:lstStyle/>
          <a:p>
            <a:r>
              <a:rPr lang="ru-RU" sz="3400" b="1" i="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/>
              </a:rPr>
              <a:t>Студенческий долг: </a:t>
            </a:r>
            <a:br>
              <a:rPr lang="ru-RU" sz="3400" b="1" i="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/>
              </a:rPr>
            </a:br>
            <a:r>
              <a:rPr lang="ru-RU" sz="3400" b="1" i="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/>
              </a:rPr>
              <a:t>образовательные кредиты станут доступнее</a:t>
            </a:r>
            <a:br>
              <a:rPr lang="ru-RU" sz="3400" b="1" i="0" dirty="0" smtClean="0"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ira Sans"/>
              </a:rPr>
            </a:br>
            <a:endParaRPr lang="ru-RU" sz="3400" dirty="0"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6911" y="2015180"/>
            <a:ext cx="7326014" cy="4600575"/>
          </a:xfrm>
          <a:blipFill dpi="0" rotWithShape="1">
            <a:blip r:embed="rId5">
              <a:alphaModFix amt="64000"/>
            </a:blip>
            <a:srcRect/>
            <a:tile tx="0" ty="0" sx="100000" sy="100000" flip="none" algn="tl"/>
          </a:blipFill>
        </p:spPr>
        <p:txBody>
          <a:bodyPr/>
          <a:lstStyle/>
          <a:p>
            <a:pPr marL="0" indent="0">
              <a:buNone/>
            </a:pPr>
            <a:r>
              <a:rPr lang="ru-RU" sz="2300" dirty="0" smtClean="0">
                <a:ln w="3175"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     Правительство готовит постановление, которое улучшит условия предоставления образовательных кредитов для студентов. </a:t>
            </a:r>
          </a:p>
          <a:p>
            <a:pPr marL="0" indent="0">
              <a:buNone/>
            </a:pPr>
            <a:r>
              <a:rPr lang="ru-RU" sz="2300" dirty="0" smtClean="0">
                <a:ln w="3175"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     Об этом заявил премьер-министр Дмитрий Медведев в </a:t>
            </a:r>
            <a:r>
              <a:rPr lang="ru-RU" sz="2300" dirty="0">
                <a:ln w="3175"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конце марта 2019 </a:t>
            </a:r>
            <a:r>
              <a:rPr lang="ru-RU" sz="2300" dirty="0" smtClean="0">
                <a:ln w="3175"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года, </a:t>
            </a:r>
            <a:r>
              <a:rPr lang="ru-RU" sz="2300" dirty="0">
                <a:ln w="3175"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во </a:t>
            </a:r>
            <a:r>
              <a:rPr lang="ru-RU" sz="2300" dirty="0" smtClean="0">
                <a:ln w="3175"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время встречи с учащимися и преподавателями Российского института театрального искусства (ГИТИС). </a:t>
            </a:r>
            <a:endParaRPr lang="ru-RU" sz="2300" dirty="0">
              <a:ln w="3175">
                <a:solidFill>
                  <a:schemeClr val="accent4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300" dirty="0" smtClean="0">
                <a:ln w="3175"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      По словам главы кабмина, на этот год для предоставления абитуриентам заемных средств на оплату обучения зарезервировано 130–150 млн рублей.</a:t>
            </a:r>
            <a:endParaRPr lang="ru-RU" sz="2300" dirty="0">
              <a:ln w="3175">
                <a:solidFill>
                  <a:schemeClr val="accent4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94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" y="2497013"/>
            <a:ext cx="3271995" cy="29146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8" y="418011"/>
            <a:ext cx="11430408" cy="20790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Образовательный кредит  </a:t>
            </a:r>
            <a:r>
              <a:rPr lang="ru-RU" sz="24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-  вид </a:t>
            </a:r>
            <a:r>
              <a:rPr lang="ru-RU" sz="2400" b="1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долгосрочного потребительского </a:t>
            </a:r>
            <a:r>
              <a:rPr lang="ru-RU" sz="24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кредита, предоставляемый </a:t>
            </a:r>
            <a:r>
              <a:rPr lang="ru-RU" sz="2400" b="1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исключительно для оплаты расходов, связанных с обучением в образовательном </a:t>
            </a:r>
            <a:r>
              <a:rPr lang="ru-RU" sz="24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учреждении</a:t>
            </a:r>
            <a:br>
              <a:rPr lang="ru-RU" sz="24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</a:br>
            <a:r>
              <a:rPr lang="ru-RU" sz="24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</a:br>
            <a:r>
              <a:rPr lang="ru-RU" sz="28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             Отличительные признаки образовательного кредита:</a:t>
            </a:r>
            <a:r>
              <a:rPr lang="ru-RU" sz="28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</a:br>
            <a:endParaRPr lang="ru-RU" sz="2800" b="1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9413" y="2497013"/>
            <a:ext cx="8811033" cy="3932362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600" b="1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Потребительские свойства,  направлен на удовлетворение потребностей человека;</a:t>
            </a:r>
          </a:p>
          <a:p>
            <a:pPr marL="0" indent="0">
              <a:lnSpc>
                <a:spcPct val="120000"/>
              </a:lnSpc>
              <a:buNone/>
            </a:pPr>
            <a:endParaRPr lang="ru-RU" sz="3600" b="1" dirty="0" smtClean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600" b="1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Долгосрочный характер отношений между кредитором и заемщиком;</a:t>
            </a:r>
          </a:p>
          <a:p>
            <a:pPr marL="0" indent="0">
              <a:lnSpc>
                <a:spcPct val="120000"/>
              </a:lnSpc>
              <a:buNone/>
            </a:pPr>
            <a:endParaRPr lang="ru-RU" sz="3600" b="1" dirty="0" smtClean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600" b="1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Целевая направленность кредитования – обучение;</a:t>
            </a:r>
          </a:p>
          <a:p>
            <a:pPr marL="0" indent="0">
              <a:lnSpc>
                <a:spcPct val="120000"/>
              </a:lnSpc>
              <a:buNone/>
            </a:pPr>
            <a:endParaRPr lang="ru-RU" sz="3600" b="1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600" b="1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Инвестирование в будущее.</a:t>
            </a:r>
          </a:p>
          <a:p>
            <a:pPr marL="0" indent="0">
              <a:buNone/>
            </a:pPr>
            <a:endParaRPr lang="ru-RU" sz="5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53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16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425" y="839787"/>
            <a:ext cx="11260138" cy="779463"/>
          </a:xfrm>
        </p:spPr>
        <p:txBody>
          <a:bodyPr/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Times New Roman" panose="02020603050405020304" pitchFamily="18" charset="0"/>
                <a:cs typeface="Times New Roman" panose="02020603050405020304" pitchFamily="18" charset="0"/>
              </a:rPr>
              <a:t>Опрос студентов Красноуфимского Аграрного колледжа на тему "Образовательный кредит"</a:t>
            </a:r>
            <a:r>
              <a:rPr lang="ru-RU" sz="3600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6494113"/>
              </p:ext>
            </p:extLst>
          </p:nvPr>
        </p:nvGraphicFramePr>
        <p:xfrm>
          <a:off x="1422400" y="2057400"/>
          <a:ext cx="97536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088551740"/>
              </p:ext>
            </p:extLst>
          </p:nvPr>
        </p:nvGraphicFramePr>
        <p:xfrm>
          <a:off x="708025" y="1619250"/>
          <a:ext cx="9864725" cy="4852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77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549" y="295276"/>
            <a:ext cx="11236325" cy="7794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 исследовательской работы</a:t>
            </a:r>
            <a:endParaRPr lang="ru-RU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485900"/>
            <a:ext cx="11072813" cy="5229224"/>
          </a:xfrm>
        </p:spPr>
        <p:txBody>
          <a:bodyPr/>
          <a:lstStyle/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результатам нашего исследования в перспективе образовательный кредит с государственной поддержкой может возобновится в декабре 2019 года, в связи с развитием национального проекта «Молодые профессионалы России»;</a:t>
            </a:r>
          </a:p>
          <a:p>
            <a:pPr marL="0" indent="0">
              <a:buNone/>
            </a:pPr>
            <a:endParaRPr lang="ru-RU" sz="22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 исследования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подтвердилась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образовательный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 является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наиболее экономически выгодным за счёт условий его предоставления и возможности оплатить образование полностью за весь период обучения. Предположение подтвердилось математическими расчётами и анализом условий кредитования. </a:t>
            </a:r>
          </a:p>
          <a:p>
            <a:pPr marL="0" indent="0">
              <a:buNone/>
            </a:pPr>
            <a:endParaRPr lang="ru-RU" sz="2000" dirty="0" smtClean="0"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2300" b="1" i="1" dirty="0" smtClean="0">
                <a:solidFill>
                  <a:srgbClr val="0080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Проблема выбора кредита на получение образования актуальна на сегодняшний день.  Особенно это касается будущих абитуриентов, так как финансовый доход не каждой семьи велик, а желание получить достойное образование- мечта большинства студентов нашего времени!</a:t>
            </a:r>
            <a:endParaRPr lang="ru-RU" sz="2300" b="1" i="1" dirty="0">
              <a:solidFill>
                <a:srgbClr val="00800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61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3" y="595313"/>
            <a:ext cx="11415713" cy="779463"/>
          </a:xfrm>
        </p:spPr>
        <p:txBody>
          <a:bodyPr/>
          <a:lstStyle/>
          <a:p>
            <a:pPr algn="ctr"/>
            <a:r>
              <a:rPr lang="ru-RU" sz="6600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6600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074" y="2232027"/>
            <a:ext cx="9015413" cy="3878261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0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962" y="2589213"/>
            <a:ext cx="3675863" cy="2736289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171" y="285750"/>
            <a:ext cx="10983443" cy="17018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Образовательный кредит может быть предоставлен:</a:t>
            </a:r>
            <a:r>
              <a:rPr lang="ru-RU" sz="40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8892" y="1987550"/>
            <a:ext cx="7935058" cy="4113213"/>
          </a:xfrm>
        </p:spPr>
        <p:txBody>
          <a:bodyPr numCol="1">
            <a:normAutofit fontScale="77500" lnSpcReduction="20000"/>
          </a:bodyPr>
          <a:lstStyle/>
          <a:p>
            <a:r>
              <a:rPr lang="ru-RU" sz="3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Н</a:t>
            </a:r>
            <a:r>
              <a:rPr lang="ru-RU" sz="3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а </a:t>
            </a:r>
            <a:r>
              <a:rPr lang="ru-RU" sz="3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оплату обучения в образовательной организации </a:t>
            </a:r>
            <a:r>
              <a:rPr lang="ru-RU" sz="3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 колледже и вузе </a:t>
            </a:r>
            <a:r>
              <a:rPr lang="ru-RU" sz="3900" b="1" dirty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(основной образовательный кредит</a:t>
            </a:r>
            <a:r>
              <a:rPr lang="ru-RU" sz="3900" b="1" dirty="0" smtClean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endParaRPr lang="ru-RU" sz="3900" b="1" dirty="0" smtClean="0">
              <a:solidFill>
                <a:srgbClr val="561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3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Н</a:t>
            </a:r>
            <a:r>
              <a:rPr lang="ru-RU" sz="3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а </a:t>
            </a:r>
            <a:r>
              <a:rPr lang="ru-RU" sz="3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оплату проживания, питания, приобретения учебной и научной литературы </a:t>
            </a:r>
            <a:r>
              <a:rPr lang="ru-RU" sz="39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 </a:t>
            </a:r>
            <a:r>
              <a:rPr lang="ru-RU" sz="39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период обучения </a:t>
            </a:r>
            <a:r>
              <a:rPr lang="ru-RU" sz="3900" b="1" dirty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(сопутствующий образовательный кредит</a:t>
            </a:r>
            <a:r>
              <a:rPr lang="ru-RU" sz="3900" b="1" dirty="0" smtClean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endParaRPr lang="ru-RU" sz="5100" dirty="0" smtClean="0">
              <a:solidFill>
                <a:srgbClr val="561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5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8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5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2886074"/>
            <a:ext cx="3252310" cy="26717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5" y="209007"/>
            <a:ext cx="11464561" cy="1180178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Основные </a:t>
            </a: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преимущества образовательного кредита:</a:t>
            </a:r>
            <a:endParaRPr lang="ru-RU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9484" y="1732085"/>
            <a:ext cx="8392003" cy="4611565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ониженные </a:t>
            </a: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процентные ставки 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 сравнении с </a:t>
            </a: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другими потребительскими 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кредитами в </a:t>
            </a: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1,5-2 раза ниже (при условии господдержки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);</a:t>
            </a:r>
          </a:p>
          <a:p>
            <a:pPr marL="0" indent="0" algn="just">
              <a:buNone/>
            </a:pPr>
            <a:endParaRPr 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pPr algn="just"/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тсрочка </a:t>
            </a: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по выплате основного 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долга до 5 лет;</a:t>
            </a:r>
          </a:p>
          <a:p>
            <a:pPr marL="0" indent="0" algn="just">
              <a:buNone/>
            </a:pPr>
            <a:endParaRPr 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pPr algn="just"/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Возможность оплаты образования в российских и зарубежных вузах за весь период обучения;</a:t>
            </a:r>
          </a:p>
          <a:p>
            <a:pPr marL="0" indent="0" algn="just">
              <a:buNone/>
            </a:pPr>
            <a:endParaRPr 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pPr algn="just"/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олучить </a:t>
            </a: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образовательный кредит </a:t>
            </a:r>
            <a:r>
              <a:rPr lang="ru-RU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может сам студент.</a:t>
            </a:r>
            <a:endParaRPr 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002060"/>
              </a:solidFill>
              <a:latin typeface="Microsoft Sans Serif (Основной текст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9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536634"/>
            <a:ext cx="2316234" cy="1548671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87680"/>
            <a:ext cx="11148906" cy="15697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Основные недостатки кредитов на образование</a:t>
            </a: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:</a:t>
            </a:r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6663" y="1558436"/>
            <a:ext cx="8101393" cy="462290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Б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анки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работают не со всеми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колледжами и вузами;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Б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удущему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студенту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необходимо заверить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банк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востребованности будущей специальности, и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 возможности 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работать по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ней;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ри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уходе в академический отпуск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для девушек и в армию для юношей банк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не предоставляет отсрочку;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есь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период обучения (5-6 лет)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банку выплачиваются проценты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,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сумма основного долга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не уменьшается (то есть переплата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будет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внушительной).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029" y="5270425"/>
            <a:ext cx="1797854" cy="133991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6266" y="3283749"/>
            <a:ext cx="2245957" cy="1788232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271" y="4125255"/>
            <a:ext cx="1588641" cy="224673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405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1" y="252550"/>
            <a:ext cx="11303317" cy="10363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Последствия невозврата образовательного кредита:</a:t>
            </a:r>
            <a:endParaRPr lang="ru-RU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3161">
            <a:off x="583884" y="3001806"/>
            <a:ext cx="2810500" cy="18716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86213" y="2314574"/>
            <a:ext cx="7986712" cy="3843339"/>
          </a:xfrm>
        </p:spPr>
        <p:txBody>
          <a:bodyPr numCol="1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спорченная </a:t>
            </a:r>
            <a:r>
              <a:rPr lang="ru-RU" b="1" dirty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кредитная </a:t>
            </a:r>
            <a:r>
              <a:rPr lang="ru-RU" b="1" dirty="0" smtClean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история;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Выплата </a:t>
            </a:r>
            <a:r>
              <a:rPr lang="ru-RU" b="1" dirty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со стороны поручителя </a:t>
            </a:r>
            <a:r>
              <a:rPr lang="ru-RU" b="1" dirty="0" smtClean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зъятие залога;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тчисление из учебного заведения;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Служба </a:t>
            </a:r>
            <a:r>
              <a:rPr lang="ru-RU" b="1" dirty="0">
                <a:solidFill>
                  <a:srgbClr val="5612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 армии. </a:t>
            </a:r>
            <a:endParaRPr lang="ru-RU" b="1" dirty="0" smtClean="0">
              <a:solidFill>
                <a:srgbClr val="5612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33031"/>
          <a:stretch/>
        </p:blipFill>
        <p:spPr>
          <a:xfrm rot="21080002">
            <a:off x="248262" y="4065691"/>
            <a:ext cx="2339662" cy="22593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09005"/>
            <a:ext cx="10957317" cy="109115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Условия предоставления образовательного кредита с господдержкой:</a:t>
            </a:r>
            <a:endParaRPr lang="ru-RU" sz="3200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4589" y="1900238"/>
            <a:ext cx="9501186" cy="4526687"/>
          </a:xfrm>
        </p:spPr>
        <p:txBody>
          <a:bodyPr>
            <a:normAutofit fontScale="77500" lnSpcReduction="20000"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Кредит предоставляется в рублях, процентная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ставка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7-13% годовых;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Отсрочка выплаты основного долга;</a:t>
            </a:r>
          </a:p>
          <a:p>
            <a:pPr marL="0" indent="0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ервые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два года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платеж погашается частично;</a:t>
            </a:r>
          </a:p>
          <a:p>
            <a:pPr marL="0" indent="0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рок кредита равен сроку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обучения,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увеличенному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на 10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лет;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Отсутствие обеспечения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по кредиту (поручительство или залог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Перечень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высших учебных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заведений,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определяется Министерством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образования.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52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3850"/>
            <a:ext cx="10974734" cy="13208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Требования банка при предоставлении образовательного кредита:</a:t>
            </a:r>
            <a:endParaRPr lang="ru-RU" b="1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930400"/>
            <a:ext cx="10974735" cy="458470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Кредит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может быть предоставлен гражданам РФ в возрасте от 14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лет;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Наличие договора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 предоставлении платных образовательных услуг,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заключенного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 организацией, осуществляющей образовательную деятельность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;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 (Основной текст)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Справка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о временной регистрации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заемщика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, фактически проживающего не по месту постоянного проживания (регистрации) - предъявляется при наличии;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аявление-анкета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Платежный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документ организации осуществляющей образовательную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деятельность,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с целью оплаты получаемых образовательных 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 (Основной текст)"/>
                <a:cs typeface="Times New Roman" panose="02020603050405020304" pitchFamily="18" charset="0"/>
              </a:rPr>
              <a:t>услуг.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2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223838"/>
            <a:ext cx="9753600" cy="779463"/>
          </a:xfrm>
        </p:spPr>
        <p:txBody>
          <a:bodyPr/>
          <a:lstStyle/>
          <a:p>
            <a:r>
              <a:rPr lang="ru-RU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для получения кредита</a:t>
            </a:r>
            <a:endParaRPr lang="ru-RU" dirty="0"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3002" y="1103896"/>
            <a:ext cx="3189350" cy="318246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9622">
            <a:off x="821248" y="1969772"/>
            <a:ext cx="3259986" cy="27963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871">
            <a:off x="8252398" y="2006018"/>
            <a:ext cx="3464855" cy="3415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150" y="4286357"/>
            <a:ext cx="2768383" cy="22716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00105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 5">
      <a:dk1>
        <a:srgbClr val="4D4D4D"/>
      </a:dk1>
      <a:lt1>
        <a:srgbClr val="FFFFFF"/>
      </a:lt1>
      <a:dk2>
        <a:srgbClr val="4D4D4D"/>
      </a:dk2>
      <a:lt2>
        <a:srgbClr val="0E0F83"/>
      </a:lt2>
      <a:accent1>
        <a:srgbClr val="4049D2"/>
      </a:accent1>
      <a:accent2>
        <a:srgbClr val="494FD9"/>
      </a:accent2>
      <a:accent3>
        <a:srgbClr val="FFFFFF"/>
      </a:accent3>
      <a:accent4>
        <a:srgbClr val="404040"/>
      </a:accent4>
      <a:accent5>
        <a:srgbClr val="AFB1E5"/>
      </a:accent5>
      <a:accent6>
        <a:srgbClr val="4147C4"/>
      </a:accent6>
      <a:hlink>
        <a:srgbClr val="757DDF"/>
      </a:hlink>
      <a:folHlink>
        <a:srgbClr val="DDDDDD"/>
      </a:folHlink>
    </a:clrScheme>
    <a:fontScheme name="powerpoint-templat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 1">
        <a:dk1>
          <a:srgbClr val="4D4D4D"/>
        </a:dk1>
        <a:lt1>
          <a:srgbClr val="FFFFFF"/>
        </a:lt1>
        <a:dk2>
          <a:srgbClr val="4D4D4D"/>
        </a:dk2>
        <a:lt2>
          <a:srgbClr val="80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2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3">
        <a:dk1>
          <a:srgbClr val="4D4D4D"/>
        </a:dk1>
        <a:lt1>
          <a:srgbClr val="FFFFFF"/>
        </a:lt1>
        <a:dk2>
          <a:srgbClr val="4D4D4D"/>
        </a:dk2>
        <a:lt2>
          <a:srgbClr val="2C86AA"/>
        </a:lt2>
        <a:accent1>
          <a:srgbClr val="4B782A"/>
        </a:accent1>
        <a:accent2>
          <a:srgbClr val="38AFD0"/>
        </a:accent2>
        <a:accent3>
          <a:srgbClr val="FFFFFF"/>
        </a:accent3>
        <a:accent4>
          <a:srgbClr val="404040"/>
        </a:accent4>
        <a:accent5>
          <a:srgbClr val="B1BEAC"/>
        </a:accent5>
        <a:accent6>
          <a:srgbClr val="329EBC"/>
        </a:accent6>
        <a:hlink>
          <a:srgbClr val="9DBC2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4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07AB4A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069B42"/>
        </a:accent6>
        <a:hlink>
          <a:srgbClr val="A0CD6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5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708</TotalTime>
  <Words>969</Words>
  <Application>Microsoft Office PowerPoint</Application>
  <PresentationFormat>Широкоэкранный</PresentationFormat>
  <Paragraphs>148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Arial</vt:lpstr>
      <vt:lpstr>Arial Narrow</vt:lpstr>
      <vt:lpstr>Calibri</vt:lpstr>
      <vt:lpstr>Fira Sans</vt:lpstr>
      <vt:lpstr>Microsoft Sans Serif</vt:lpstr>
      <vt:lpstr>Microsoft Sans Serif (Заголовки)</vt:lpstr>
      <vt:lpstr>Microsoft Sans Serif (Основной текст)</vt:lpstr>
      <vt:lpstr>Roboto Condensed</vt:lpstr>
      <vt:lpstr>Times New Roman</vt:lpstr>
      <vt:lpstr>Wingdings</vt:lpstr>
      <vt:lpstr>powerpoint-template</vt:lpstr>
      <vt:lpstr>        </vt:lpstr>
      <vt:lpstr>Образовательный кредит  -  вид долгосрочного потребительского кредита, предоставляемый исключительно для оплаты расходов, связанных с обучением в образовательном учреждении               Отличительные признаки образовательного кредита: </vt:lpstr>
      <vt:lpstr>Образовательный кредит может быть предоставлен: </vt:lpstr>
      <vt:lpstr>Основные преимущества образовательного кредита:</vt:lpstr>
      <vt:lpstr>Основные недостатки кредитов на образование:  </vt:lpstr>
      <vt:lpstr>Последствия невозврата образовательного кредита:</vt:lpstr>
      <vt:lpstr>Условия предоставления образовательного кредита с господдержкой:</vt:lpstr>
      <vt:lpstr>Требования банка при предоставлении образовательного кредита:</vt:lpstr>
      <vt:lpstr>Документы для получения кредита</vt:lpstr>
      <vt:lpstr>Проблемы становления системы образовательного кредитования в России:</vt:lpstr>
      <vt:lpstr>Проведем сравнительный анализ условий предоставления образовательного кредита среди ведущих банков страны</vt:lpstr>
      <vt:lpstr>Образовательный кредит от ВТБ </vt:lpstr>
      <vt:lpstr>Образовательный кредит Почта Банка</vt:lpstr>
      <vt:lpstr>Условия образовательного кредита от Россельхозбанк</vt:lpstr>
      <vt:lpstr>Образовательный кредит с государственной поддержкой для студентов на примере  ПАО Сбербанк </vt:lpstr>
      <vt:lpstr>Исходя из произведенного анализа по расчету кредита на примере ПАО Сбербанк, получаем следующие данные: </vt:lpstr>
      <vt:lpstr>Соотношение процентов и основного долга  в ежемесячных  платежах</vt:lpstr>
      <vt:lpstr>Вывод сравнительного анализа:</vt:lpstr>
      <vt:lpstr>Студенческий долг:  образовательные кредиты станут доступнее </vt:lpstr>
      <vt:lpstr>Опрос студентов Красноуфимского Аграрного колледжа на тему "Образовательный кредит" </vt:lpstr>
      <vt:lpstr>Заключение исследовательской работы</vt:lpstr>
      <vt:lpstr>Спасибо за внимание!</vt:lpstr>
    </vt:vector>
  </TitlesOfParts>
  <Company>DOM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ПРЕЗЕНТАЦИОННЫЙ МАТЕРИАЛ  к выпускной квалификационной работе на тему: «БАНКОВСКИЕ ПРОДУКТЫ И УСЛУГИ:  СУЩНОСТЬ, ВИДЫ И ПЕРСПЕКТИВЫ РАЗВИТИЯ» по материалам ОАО «Сбербанк России» Специальность 38.02.07 «Банковское дело»</dc:title>
  <dc:creator>Инга</dc:creator>
  <cp:lastModifiedBy>book</cp:lastModifiedBy>
  <cp:revision>84</cp:revision>
  <dcterms:created xsi:type="dcterms:W3CDTF">2015-06-05T20:26:33Z</dcterms:created>
  <dcterms:modified xsi:type="dcterms:W3CDTF">2019-10-28T17:28:18Z</dcterms:modified>
</cp:coreProperties>
</file>